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8" r:id="rId3"/>
    <p:sldId id="299" r:id="rId4"/>
    <p:sldId id="301" r:id="rId5"/>
    <p:sldId id="302" r:id="rId6"/>
    <p:sldId id="303" r:id="rId7"/>
    <p:sldId id="304" r:id="rId8"/>
    <p:sldId id="305" r:id="rId9"/>
    <p:sldId id="30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 showGuides="1">
      <p:cViewPr>
        <p:scale>
          <a:sx n="122" d="100"/>
          <a:sy n="122" d="100"/>
        </p:scale>
        <p:origin x="-96" y="-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CE94-D083-459C-86D9-A375403D429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3446-149E-45C6-B095-46DC0EE3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2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CE94-D083-459C-86D9-A375403D429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3446-149E-45C6-B095-46DC0EE3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19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CE94-D083-459C-86D9-A375403D429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3446-149E-45C6-B095-46DC0EE3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76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CE94-D083-459C-86D9-A375403D429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3446-149E-45C6-B095-46DC0EE3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6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CE94-D083-459C-86D9-A375403D429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3446-149E-45C6-B095-46DC0EE3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7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CE94-D083-459C-86D9-A375403D429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3446-149E-45C6-B095-46DC0EE3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CE94-D083-459C-86D9-A375403D429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3446-149E-45C6-B095-46DC0EE3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40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CE94-D083-459C-86D9-A375403D429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3446-149E-45C6-B095-46DC0EE3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66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CE94-D083-459C-86D9-A375403D429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3446-149E-45C6-B095-46DC0EE3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31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CE94-D083-459C-86D9-A375403D429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3446-149E-45C6-B095-46DC0EE3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5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CE94-D083-459C-86D9-A375403D429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3446-149E-45C6-B095-46DC0EE3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12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DCE94-D083-459C-86D9-A375403D429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A3446-149E-45C6-B095-46DC0EE3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6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-vartovsk.ru/~gosuslugi.re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 flipH="1">
            <a:off x="214667" y="775275"/>
            <a:ext cx="10896599" cy="0"/>
          </a:xfrm>
          <a:prstGeom prst="line">
            <a:avLst/>
          </a:prstGeom>
          <a:ln>
            <a:solidFill>
              <a:srgbClr val="A8A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7400B5F-DB8D-4097-AECF-BD5784100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5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1E66B8C-AA27-4023-A1B2-3DBC8EEE58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52"/>
          <a:stretch/>
        </p:blipFill>
        <p:spPr>
          <a:xfrm>
            <a:off x="1254858" y="1483391"/>
            <a:ext cx="1841698" cy="15525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0139" y="2016253"/>
            <a:ext cx="86965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массовой социально значимой услуги </a:t>
            </a:r>
            <a:br>
              <a:rPr lang="ru-RU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«Прием заявлений о зачислении в государственные и муниципальные образовательные организации, реализующие программы общего образования» в электронном виде с Единого портала государственных и муниципальных услуг (функций)</a:t>
            </a:r>
          </a:p>
        </p:txBody>
      </p:sp>
    </p:spTree>
    <p:extLst>
      <p:ext uri="{BB962C8B-B14F-4D97-AF65-F5344CB8AC3E}">
        <p14:creationId xmlns:p14="http://schemas.microsoft.com/office/powerpoint/2010/main" val="21391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246" y="578339"/>
            <a:ext cx="10572262" cy="109110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в 1-й класс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462" y="1833440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Заявления подаются с 1 апреля по 30 июня, для </a:t>
            </a:r>
            <a:r>
              <a:rPr lang="ru-RU" dirty="0" smtClean="0"/>
              <a:t>детей, </a:t>
            </a:r>
            <a:r>
              <a:rPr lang="ru-RU" dirty="0" smtClean="0"/>
              <a:t>не проживающих на закрепленной </a:t>
            </a:r>
            <a:r>
              <a:rPr lang="ru-RU" dirty="0" smtClean="0"/>
              <a:t>территории, </a:t>
            </a:r>
            <a:r>
              <a:rPr lang="ru-RU" dirty="0" smtClean="0"/>
              <a:t>с 6 июля </a:t>
            </a:r>
            <a:br>
              <a:rPr lang="ru-RU" dirty="0" smtClean="0"/>
            </a:br>
            <a:r>
              <a:rPr lang="ru-RU" dirty="0" smtClean="0"/>
              <a:t>по 5 сентября.</a:t>
            </a:r>
          </a:p>
          <a:p>
            <a:pPr marL="0" indent="0" algn="just">
              <a:buNone/>
            </a:pPr>
            <a:r>
              <a:rPr lang="ru-RU" dirty="0" smtClean="0"/>
              <a:t>	При </a:t>
            </a:r>
            <a:r>
              <a:rPr lang="ru-RU" dirty="0" smtClean="0"/>
              <a:t>подаче </a:t>
            </a:r>
            <a:r>
              <a:rPr lang="ru-RU" dirty="0" smtClean="0"/>
              <a:t>заявления в электронном виде родитель </a:t>
            </a:r>
            <a:br>
              <a:rPr lang="ru-RU" dirty="0" smtClean="0"/>
            </a:br>
            <a:r>
              <a:rPr lang="ru-RU" dirty="0" smtClean="0"/>
              <a:t>в личном кабинете на ЕПГУ может заполнить черновик заявления и отправить его в день приема заявлений.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617416"/>
            <a:ext cx="10572262" cy="109110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в 10-й класс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1915319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Заявления подаются после сдачи итоговой аттестации и получения аттестата. Заявление в 10-й класс могут подать как родители учеников, так и ученики 9-х классов.</a:t>
            </a:r>
          </a:p>
          <a:p>
            <a:pPr marL="0" indent="0" algn="just">
              <a:buNone/>
            </a:pPr>
            <a:r>
              <a:rPr lang="ru-RU" dirty="0" smtClean="0"/>
              <a:t>Для подачи заявления учеником у него должна быть подтвержденная учетная запись на портале </a:t>
            </a:r>
            <a:r>
              <a:rPr lang="ru-RU" dirty="0" err="1" smtClean="0"/>
              <a:t>Госуслуг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2768600"/>
            <a:ext cx="10517187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2921000"/>
            <a:ext cx="10517187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3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latin typeface="Lato"/>
              </a:rPr>
              <a:t>Для регистрации учетной записи портала </a:t>
            </a:r>
            <a:r>
              <a:rPr lang="ru-RU" sz="3200" b="1" dirty="0" err="1" smtClean="0">
                <a:latin typeface="Lato"/>
              </a:rPr>
              <a:t>Госуслуг</a:t>
            </a:r>
            <a:r>
              <a:rPr lang="ru-RU" sz="3200" b="1" dirty="0" smtClean="0">
                <a:latin typeface="Lato"/>
              </a:rPr>
              <a:t> </a:t>
            </a:r>
            <a:r>
              <a:rPr lang="ru-RU" sz="3200" b="1" dirty="0">
                <a:latin typeface="Lato"/>
              </a:rPr>
              <a:t>и подтверждения личности необходимо выполнить следующие шаги</a:t>
            </a:r>
            <a:r>
              <a:rPr lang="ru-RU" sz="3200" b="1" dirty="0" smtClean="0">
                <a:latin typeface="Lato"/>
              </a:rPr>
              <a:t>:</a:t>
            </a:r>
            <a:endParaRPr lang="ru-RU" sz="3200" b="1" dirty="0">
              <a:latin typeface="Lato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4169" y="212261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rgbClr val="29AF00"/>
                </a:solidFill>
                <a:latin typeface="inherit"/>
              </a:rPr>
              <a:t>1 шаг</a:t>
            </a:r>
            <a:endParaRPr lang="ru-RU" dirty="0">
              <a:solidFill>
                <a:srgbClr val="29AF00"/>
              </a:solidFill>
              <a:latin typeface="inherit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666666"/>
                </a:solidFill>
                <a:latin typeface="inherit"/>
              </a:rPr>
              <a:t>Перейти на </a:t>
            </a:r>
            <a:r>
              <a:rPr lang="ru-RU" b="1" dirty="0" smtClean="0">
                <a:solidFill>
                  <a:srgbClr val="666666"/>
                </a:solidFill>
                <a:latin typeface="inherit"/>
              </a:rPr>
              <a:t>портал</a:t>
            </a:r>
            <a:r>
              <a:rPr lang="ru-RU" dirty="0">
                <a:solidFill>
                  <a:srgbClr val="337AB7"/>
                </a:solidFill>
                <a:latin typeface="Lato"/>
                <a:hlinkClick r:id="rId2"/>
              </a:rPr>
              <a:t/>
            </a:r>
            <a:br>
              <a:rPr lang="ru-RU" dirty="0">
                <a:solidFill>
                  <a:srgbClr val="337AB7"/>
                </a:solidFill>
                <a:latin typeface="Lato"/>
                <a:hlinkClick r:id="rId2"/>
              </a:rPr>
            </a:br>
            <a:r>
              <a:rPr lang="ru-RU" dirty="0">
                <a:solidFill>
                  <a:srgbClr val="337AB7"/>
                </a:solidFill>
                <a:latin typeface="Lato"/>
                <a:hlinkClick r:id="rId2"/>
              </a:rPr>
              <a:t/>
            </a:r>
            <a:br>
              <a:rPr lang="ru-RU" dirty="0">
                <a:solidFill>
                  <a:srgbClr val="337AB7"/>
                </a:solidFill>
                <a:latin typeface="Lato"/>
                <a:hlinkClick r:id="rId2"/>
              </a:rPr>
            </a:br>
            <a:r>
              <a:rPr lang="ru-RU" dirty="0">
                <a:solidFill>
                  <a:srgbClr val="337AB7"/>
                </a:solidFill>
                <a:latin typeface="Lato"/>
                <a:hlinkClick r:id="rId2"/>
              </a:rPr>
              <a:t/>
            </a:r>
            <a:br>
              <a:rPr lang="ru-RU" dirty="0">
                <a:solidFill>
                  <a:srgbClr val="337AB7"/>
                </a:solidFill>
                <a:latin typeface="Lato"/>
                <a:hlinkClick r:id="rId2"/>
              </a:rPr>
            </a:br>
            <a:r>
              <a:rPr lang="ru-RU" dirty="0">
                <a:solidFill>
                  <a:srgbClr val="337AB7"/>
                </a:solidFill>
                <a:latin typeface="Lato"/>
                <a:hlinkClick r:id="rId2"/>
              </a:rPr>
              <a:t>Регистрация упрощенной учетной записи</a:t>
            </a:r>
            <a:br>
              <a:rPr lang="ru-RU" dirty="0">
                <a:solidFill>
                  <a:srgbClr val="337AB7"/>
                </a:solidFill>
                <a:latin typeface="Lato"/>
                <a:hlinkClick r:id="rId2"/>
              </a:rPr>
            </a:br>
            <a:r>
              <a:rPr lang="ru-RU" dirty="0">
                <a:solidFill>
                  <a:srgbClr val="337AB7"/>
                </a:solidFill>
                <a:latin typeface="Lato"/>
                <a:hlinkClick r:id="rId2"/>
              </a:rPr>
              <a:t>(gosuslugi.ru)</a:t>
            </a:r>
            <a:endParaRPr lang="ru-RU" dirty="0">
              <a:solidFill>
                <a:srgbClr val="666666"/>
              </a:solidFill>
              <a:latin typeface="inherit"/>
            </a:endParaRPr>
          </a:p>
          <a:p>
            <a:pPr algn="ctr"/>
            <a:r>
              <a:rPr lang="ru-RU" dirty="0">
                <a:latin typeface="Lato"/>
              </a:rPr>
              <a:t>Для получения упрощенной учетной записи достаточно иметь мобильный телефон или электронную почту, которые при регистрации необходимо подтвердить с помощью кода.</a:t>
            </a:r>
          </a:p>
          <a:p>
            <a:pPr algn="ctr"/>
            <a:r>
              <a:rPr lang="ru-RU" dirty="0">
                <a:latin typeface="Lato"/>
              </a:rPr>
              <a:t>   При регистрации также нужно указать фамилию и имя, которые будут использоваться для обращения к нему в информационных письмах и в </a:t>
            </a:r>
            <a:r>
              <a:rPr lang="ru-RU" dirty="0" smtClean="0">
                <a:latin typeface="Lato"/>
              </a:rPr>
              <a:t>системе.</a:t>
            </a:r>
            <a:endParaRPr lang="ru-RU" dirty="0">
              <a:latin typeface="Lato"/>
            </a:endParaRPr>
          </a:p>
          <a:p>
            <a:pPr marL="0" indent="0">
              <a:buNone/>
            </a:pPr>
            <a:r>
              <a:rPr lang="ru-RU" dirty="0">
                <a:solidFill>
                  <a:srgbClr val="666666"/>
                </a:solidFill>
                <a:latin typeface="Lato"/>
              </a:rPr>
              <a:t/>
            </a:r>
            <a:br>
              <a:rPr lang="ru-RU" dirty="0">
                <a:solidFill>
                  <a:srgbClr val="666666"/>
                </a:solidFill>
                <a:latin typeface="Lato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2768600"/>
            <a:ext cx="10517187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2921000"/>
            <a:ext cx="10517187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015" y="278179"/>
            <a:ext cx="10515600" cy="63180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29AF00"/>
                </a:solidFill>
                <a:latin typeface="Lato"/>
              </a:rPr>
              <a:t>2 шаг</a:t>
            </a:r>
            <a:endParaRPr lang="ru-RU" dirty="0">
              <a:solidFill>
                <a:srgbClr val="29AF00"/>
              </a:solidFill>
              <a:latin typeface="Lato"/>
            </a:endParaRPr>
          </a:p>
          <a:p>
            <a:pPr algn="ctr"/>
            <a:r>
              <a:rPr lang="ru-RU" b="1" dirty="0">
                <a:solidFill>
                  <a:srgbClr val="666666"/>
                </a:solidFill>
                <a:latin typeface="Lato"/>
              </a:rPr>
              <a:t>Заполнить личные данные профиля</a:t>
            </a:r>
            <a:endParaRPr lang="ru-RU" dirty="0">
              <a:solidFill>
                <a:srgbClr val="666666"/>
              </a:solidFill>
              <a:latin typeface="Lato"/>
            </a:endParaRPr>
          </a:p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latin typeface="Lato"/>
              </a:rPr>
              <a:t>Укажите свои персональные данные (ФИО, СНИЛС, паспортные данные), а система осуществит их проверку при помощи государственных баз данных, что обеспечивает однозначную идентификацию гражданина (как правило, все проверки занимают не более десяти минут).</a:t>
            </a:r>
            <a:r>
              <a:rPr lang="ru-RU" sz="2400" dirty="0">
                <a:solidFill>
                  <a:srgbClr val="999999"/>
                </a:solidFill>
                <a:latin typeface="Lato"/>
              </a:rPr>
              <a:t/>
            </a:r>
            <a:br>
              <a:rPr lang="ru-RU" sz="2400" dirty="0">
                <a:solidFill>
                  <a:srgbClr val="999999"/>
                </a:solidFill>
                <a:latin typeface="Lato"/>
              </a:rPr>
            </a:br>
            <a:endParaRPr lang="ru-RU" sz="2400" dirty="0">
              <a:solidFill>
                <a:srgbClr val="999999"/>
              </a:solidFill>
              <a:latin typeface="Lato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682" y="3468961"/>
            <a:ext cx="2305272" cy="314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6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1646" y="465748"/>
            <a:ext cx="10515600" cy="512225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29AF00"/>
                </a:solidFill>
                <a:latin typeface="Lato"/>
              </a:rPr>
              <a:t>3 шаг</a:t>
            </a:r>
            <a:endParaRPr lang="ru-RU" dirty="0">
              <a:solidFill>
                <a:srgbClr val="29AF00"/>
              </a:solidFill>
              <a:latin typeface="Lato"/>
            </a:endParaRPr>
          </a:p>
          <a:p>
            <a:pPr algn="ctr"/>
            <a:r>
              <a:rPr lang="ru-RU" b="1" dirty="0">
                <a:solidFill>
                  <a:srgbClr val="666666"/>
                </a:solidFill>
                <a:latin typeface="Lato"/>
              </a:rPr>
              <a:t>Подтвердить личность</a:t>
            </a:r>
            <a:endParaRPr lang="ru-RU" dirty="0">
              <a:solidFill>
                <a:srgbClr val="666666"/>
              </a:solidFill>
              <a:latin typeface="Lato"/>
            </a:endParaRPr>
          </a:p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Lato"/>
              </a:rPr>
              <a:t>По результатам проверки введенных личных данных профиля необходимо подтвердить свою </a:t>
            </a:r>
            <a:r>
              <a:rPr lang="ru-RU" dirty="0" smtClean="0">
                <a:latin typeface="Lato"/>
              </a:rPr>
              <a:t>личность:</a:t>
            </a:r>
            <a:endParaRPr lang="ru-RU" dirty="0">
              <a:latin typeface="Lato"/>
            </a:endParaRPr>
          </a:p>
          <a:p>
            <a:pPr algn="ctr"/>
            <a:r>
              <a:rPr lang="ru-RU" dirty="0">
                <a:latin typeface="Lato"/>
              </a:rPr>
              <a:t>н</a:t>
            </a:r>
            <a:r>
              <a:rPr lang="ru-RU" dirty="0" smtClean="0">
                <a:latin typeface="Lato"/>
              </a:rPr>
              <a:t>аиболее </a:t>
            </a:r>
            <a:r>
              <a:rPr lang="ru-RU" dirty="0">
                <a:latin typeface="Lato"/>
              </a:rPr>
              <a:t>простой способ - получить код активации в центрах </a:t>
            </a:r>
            <a:r>
              <a:rPr lang="ru-RU" dirty="0" smtClean="0">
                <a:latin typeface="Lato"/>
              </a:rPr>
              <a:t>обслуживания;</a:t>
            </a:r>
            <a:endParaRPr lang="ru-RU" dirty="0">
              <a:latin typeface="Lato"/>
            </a:endParaRPr>
          </a:p>
          <a:p>
            <a:pPr algn="ctr"/>
            <a:r>
              <a:rPr lang="ru-RU" dirty="0">
                <a:latin typeface="Lato"/>
              </a:rPr>
              <a:t>л</a:t>
            </a:r>
            <a:r>
              <a:rPr lang="ru-RU" dirty="0" smtClean="0">
                <a:latin typeface="Lato"/>
              </a:rPr>
              <a:t>ично </a:t>
            </a:r>
            <a:r>
              <a:rPr lang="ru-RU" dirty="0">
                <a:latin typeface="Lato"/>
              </a:rPr>
              <a:t>обратитесь в один из специализированных </a:t>
            </a:r>
            <a:r>
              <a:rPr lang="ru-RU" dirty="0" smtClean="0">
                <a:latin typeface="Lato"/>
              </a:rPr>
              <a:t>центров </a:t>
            </a:r>
            <a:r>
              <a:rPr lang="ru-RU" dirty="0" smtClean="0">
                <a:latin typeface="Lato"/>
              </a:rPr>
              <a:t>обслуживания.</a:t>
            </a:r>
            <a:endParaRPr lang="ru-RU" dirty="0">
              <a:latin typeface="Lato"/>
            </a:endParaRPr>
          </a:p>
          <a:p>
            <a:pPr marL="0" indent="0" algn="ctr">
              <a:buNone/>
            </a:pPr>
            <a:endParaRPr lang="ru-RU" dirty="0">
              <a:latin typeface="Lato"/>
            </a:endParaRPr>
          </a:p>
          <a:p>
            <a:pPr algn="ctr"/>
            <a:r>
              <a:rPr lang="ru-RU" b="1" dirty="0">
                <a:latin typeface="Lato"/>
              </a:rPr>
              <a:t>Для подтверждения учетной записи пользователя портала </a:t>
            </a:r>
            <a:r>
              <a:rPr lang="ru-RU" b="1" dirty="0" err="1">
                <a:latin typeface="Lato"/>
              </a:rPr>
              <a:t>Г</a:t>
            </a:r>
            <a:r>
              <a:rPr lang="ru-RU" b="1" dirty="0" err="1" smtClean="0">
                <a:latin typeface="Lato"/>
              </a:rPr>
              <a:t>осуслуг</a:t>
            </a:r>
            <a:r>
              <a:rPr lang="ru-RU" b="1" dirty="0" smtClean="0">
                <a:latin typeface="Lato"/>
              </a:rPr>
              <a:t> </a:t>
            </a:r>
            <a:r>
              <a:rPr lang="ru-RU" b="1" dirty="0">
                <a:latin typeface="Lato"/>
              </a:rPr>
              <a:t>необходимо предоставить паспорт гражданина Российской Федерации и страховое свидетельство обязательного пенсионного страхования (СНИЛС).</a:t>
            </a:r>
            <a:endParaRPr lang="ru-RU" dirty="0">
              <a:latin typeface="Lato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0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Подача заявления в 10-й класс на </a:t>
            </a:r>
            <a:r>
              <a:rPr lang="ru-RU" sz="2800" dirty="0" err="1" smtClean="0"/>
              <a:t>Госуслугах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2" b="16049"/>
          <a:stretch/>
        </p:blipFill>
        <p:spPr bwMode="auto">
          <a:xfrm>
            <a:off x="1364469" y="1531815"/>
            <a:ext cx="9585554" cy="445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5376985" y="1297354"/>
            <a:ext cx="804984" cy="68775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4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8" t="10490" r="17109" b="11560"/>
          <a:stretch/>
        </p:blipFill>
        <p:spPr bwMode="auto">
          <a:xfrm>
            <a:off x="2024183" y="382954"/>
            <a:ext cx="8456247" cy="59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1391138" y="2414954"/>
            <a:ext cx="1117600" cy="5627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57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5" t="10521" r="20731" b="17151"/>
          <a:stretch/>
        </p:blipFill>
        <p:spPr bwMode="auto">
          <a:xfrm>
            <a:off x="2094524" y="515815"/>
            <a:ext cx="8010768" cy="512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4095262" y="4384431"/>
            <a:ext cx="1719384" cy="47673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737202" y="5846857"/>
            <a:ext cx="4492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Продолжите заполнение заявления. </a:t>
            </a:r>
          </a:p>
        </p:txBody>
      </p:sp>
    </p:spTree>
    <p:extLst>
      <p:ext uri="{BB962C8B-B14F-4D97-AF65-F5344CB8AC3E}">
        <p14:creationId xmlns:p14="http://schemas.microsoft.com/office/powerpoint/2010/main" val="9151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4586</TotalTime>
  <Words>53</Words>
  <Application>Microsoft Office PowerPoint</Application>
  <PresentationFormat>Произвольный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Запись в 1-й класс</vt:lpstr>
      <vt:lpstr>Прием в 10-й класс</vt:lpstr>
      <vt:lpstr>Для регистрации учетной записи портала Госуслуг и подтверждения личности необходимо выполнить следующие шаги:</vt:lpstr>
      <vt:lpstr>Презентация PowerPoint</vt:lpstr>
      <vt:lpstr>Презентация PowerPoint</vt:lpstr>
      <vt:lpstr>Подача заявления в 10-й класс на Госуслугах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Майснер Дарья Владимировна</dc:creator>
  <cp:lastModifiedBy>Белошапкина Светлана Анатольевна</cp:lastModifiedBy>
  <cp:revision>191</cp:revision>
  <dcterms:created xsi:type="dcterms:W3CDTF">2022-06-07T05:44:23Z</dcterms:created>
  <dcterms:modified xsi:type="dcterms:W3CDTF">2024-05-29T08:33:09Z</dcterms:modified>
</cp:coreProperties>
</file>