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3"/>
  </p:notesMasterIdLst>
  <p:sldIdLst>
    <p:sldId id="256" r:id="rId2"/>
    <p:sldId id="268" r:id="rId3"/>
    <p:sldId id="269" r:id="rId4"/>
    <p:sldId id="270" r:id="rId5"/>
    <p:sldId id="257" r:id="rId6"/>
    <p:sldId id="258" r:id="rId7"/>
    <p:sldId id="260" r:id="rId8"/>
    <p:sldId id="267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610" autoAdjust="0"/>
  </p:normalViewPr>
  <p:slideViewPr>
    <p:cSldViewPr>
      <p:cViewPr varScale="1">
        <p:scale>
          <a:sx n="106" d="100"/>
          <a:sy n="106" d="100"/>
        </p:scale>
        <p:origin x="-16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ABF66D2-E66A-42C7-9D12-8BE47E9F8892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ADE63D4-A736-46C5-9773-30E5E721A8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B73F5A5-F0EA-4139-96BD-5252EEA6DBB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EAA84-3ABF-4E1E-B7A1-5365907606FF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CC52B-DCEC-4C4D-AF57-EB453B4EC2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D3C7D-5477-4447-9003-A9777B34C53C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D0E27-E990-4B9F-9636-760D7743D9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4ABEE-7818-4AFE-AB59-E0B6D8A78F9F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37AB9-A8D3-4127-9F7F-48A1F6973F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301A5-907A-4A27-A7E7-C3038A16C960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B0CE3-D3C3-4C3D-AAA5-FB075CAB5C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3D1E2-6F97-4BDA-A936-79058A641ED6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AE8DE-F893-40A1-8D28-C0477EAC04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A1769-6C2C-403D-9BDD-044DC9E9BF21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91DF6-F5F2-4631-9882-8D2BA1D126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76AAB-DA72-4FC1-A9ED-204FB0F59679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C95DB-5835-425D-8C8E-02F9B17C6D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A0A82-BC11-46D8-B2B0-07EDA129FE60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E1C31-7F26-47BC-B6D8-8E83895ECF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47916-E9F9-46B0-9692-F758368295E8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A9307-8540-46C7-8C88-4695B31FAA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FEBF0-B9CA-4257-98AB-FAF8D361E87C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74925-7804-4718-9708-F32A35DDAA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47C96-AD6D-4406-9126-800E914E977F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63176-A505-45C6-8BED-8E791BEB6E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D87A7CF-E60B-4840-9AE8-54B374F2F155}" type="datetimeFigureOut">
              <a:rPr lang="ru-RU"/>
              <a:pPr>
                <a:defRPr/>
              </a:pPr>
              <a:t>28.10.2019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D28F05-AF34-4BDB-A010-87D82953A7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5" r:id="rId2"/>
    <p:sldLayoutId id="2147483817" r:id="rId3"/>
    <p:sldLayoutId id="2147483814" r:id="rId4"/>
    <p:sldLayoutId id="2147483813" r:id="rId5"/>
    <p:sldLayoutId id="2147483812" r:id="rId6"/>
    <p:sldLayoutId id="2147483811" r:id="rId7"/>
    <p:sldLayoutId id="2147483810" r:id="rId8"/>
    <p:sldLayoutId id="2147483818" r:id="rId9"/>
    <p:sldLayoutId id="2147483809" r:id="rId10"/>
    <p:sldLayoutId id="2147483808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рямоугольник 4"/>
          <p:cNvSpPr>
            <a:spLocks noChangeArrowheads="1"/>
          </p:cNvSpPr>
          <p:nvPr/>
        </p:nvSpPr>
        <p:spPr bwMode="auto">
          <a:xfrm>
            <a:off x="539750" y="1412875"/>
            <a:ext cx="8135938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Организация работы по профилактике </a:t>
            </a:r>
          </a:p>
          <a:p>
            <a:pPr algn="ctr"/>
            <a:r>
              <a:rPr lang="ru-RU" sz="2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проявлений  экстремизма и терроризма</a:t>
            </a:r>
          </a:p>
          <a:p>
            <a:pPr algn="ctr"/>
            <a:r>
              <a:rPr lang="ru-RU" sz="2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общеобразовательной организации</a:t>
            </a:r>
            <a:br>
              <a:rPr lang="ru-RU" sz="2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2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531225" cy="9906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3200" smtClean="0">
                <a:latin typeface="Arial" charset="0"/>
              </a:rPr>
              <a:t>Н</a:t>
            </a:r>
            <a:r>
              <a:rPr lang="ru-RU" sz="3200" smtClean="0"/>
              <a:t>еотвратимость наказания за</a:t>
            </a:r>
            <a:r>
              <a:rPr lang="ru-RU" sz="3200" smtClean="0">
                <a:latin typeface="Arial" charset="0"/>
              </a:rPr>
              <a:t> </a:t>
            </a:r>
            <a:r>
              <a:rPr lang="ru-RU" sz="3200" smtClean="0"/>
              <a:t>осуществление экстремистской деятельности</a:t>
            </a:r>
          </a:p>
        </p:txBody>
      </p:sp>
      <p:sp>
        <p:nvSpPr>
          <p:cNvPr id="19459" name="Содержимое 4"/>
          <p:cNvSpPr>
            <a:spLocks noGrp="1"/>
          </p:cNvSpPr>
          <p:nvPr>
            <p:ph sz="quarter" idx="4294967295"/>
          </p:nvPr>
        </p:nvSpPr>
        <p:spPr>
          <a:xfrm>
            <a:off x="612775" y="1600200"/>
            <a:ext cx="8153400" cy="4495800"/>
          </a:xfrm>
        </p:spPr>
        <p:txBody>
          <a:bodyPr rtlCol="0">
            <a:normAutofit lnSpcReduction="10000"/>
          </a:bodyPr>
          <a:lstStyle/>
          <a:p>
            <a:pPr indent="-18288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endParaRPr lang="ru-RU" sz="180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</a:endParaRPr>
          </a:p>
          <a:p>
            <a:pPr indent="-18288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ru-RU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</a:t>
            </a:r>
            <a:r>
              <a:rPr lang="ru-RU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соответствии со ст. 2 Федерального закона от 25.07.2002 г. № 114-ФЗ «О противодействии экстремистской деятельности» противодействие (т.е. пресечение и профилактика) экстремистской деятельности основывается на следующих принципах:</a:t>
            </a:r>
            <a:endParaRPr lang="ru-RU" sz="240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</a:endParaRPr>
          </a:p>
          <a:p>
            <a:pPr indent="-18288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endParaRPr lang="ru-RU" sz="240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</a:endParaRPr>
          </a:p>
          <a:p>
            <a:pPr indent="-18288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ru-RU" sz="24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признание, соблюдение и защита прав и свобод человека и гражданина, а равно законных интересов организаций;</a:t>
            </a:r>
          </a:p>
          <a:p>
            <a:pPr indent="-18288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ru-RU" sz="24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законность;</a:t>
            </a:r>
          </a:p>
          <a:p>
            <a:pPr indent="-18288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ru-RU" sz="24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неотвратимость наказания за осуществление экстремистской деятельности</a:t>
            </a:r>
            <a:r>
              <a:rPr lang="ru-RU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indent="-18288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  <a:defRPr/>
            </a:pPr>
            <a:endParaRPr lang="ru-RU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913" y="228600"/>
            <a:ext cx="7434262" cy="990600"/>
          </a:xfrm>
        </p:spPr>
        <p:txBody>
          <a:bodyPr>
            <a:normAutofit fontScale="90000"/>
          </a:bodyPr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/>
              <a:t>ВМЕСТЕ ПРОТИВ ЭКСТРЕМИЗМА</a:t>
            </a:r>
            <a:endParaRPr lang="ru-RU" dirty="0"/>
          </a:p>
        </p:txBody>
      </p:sp>
      <p:pic>
        <p:nvPicPr>
          <p:cNvPr id="25602" name="Picture 2" descr="C:\Users\Таня\Pictures\ea8a8d791ced870ab2b952be20148615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272213" y="4667250"/>
            <a:ext cx="2763837" cy="2074863"/>
          </a:xfrm>
        </p:spPr>
      </p:pic>
      <p:sp>
        <p:nvSpPr>
          <p:cNvPr id="25603" name="Прямоугольник 4"/>
          <p:cNvSpPr>
            <a:spLocks noChangeArrowheads="1"/>
          </p:cNvSpPr>
          <p:nvPr/>
        </p:nvSpPr>
        <p:spPr bwMode="auto">
          <a:xfrm>
            <a:off x="179388" y="1557338"/>
            <a:ext cx="8424862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Calibri" pitchFamily="34" charset="0"/>
              </a:rPr>
              <a:t>Терроризм и экстремизм </a:t>
            </a:r>
          </a:p>
          <a:p>
            <a:r>
              <a:rPr lang="ru-RU" sz="4000">
                <a:latin typeface="Calibri" pitchFamily="34" charset="0"/>
              </a:rPr>
              <a:t>против молодежи, </a:t>
            </a:r>
          </a:p>
          <a:p>
            <a:r>
              <a:rPr lang="ru-RU" sz="4000">
                <a:latin typeface="Calibri" pitchFamily="34" charset="0"/>
              </a:rPr>
              <a:t>молодежь </a:t>
            </a:r>
          </a:p>
          <a:p>
            <a:r>
              <a:rPr lang="ru-RU" sz="4000">
                <a:latin typeface="Calibri" pitchFamily="34" charset="0"/>
              </a:rPr>
              <a:t>против терроризма и экстремизма!</a:t>
            </a:r>
            <a:br>
              <a:rPr lang="ru-RU" sz="4000">
                <a:latin typeface="Calibri" pitchFamily="34" charset="0"/>
              </a:rPr>
            </a:br>
            <a:endParaRPr lang="ru-RU" sz="4000">
              <a:latin typeface="Calibri" pitchFamily="34" charset="0"/>
            </a:endParaRPr>
          </a:p>
        </p:txBody>
      </p:sp>
      <p:pic>
        <p:nvPicPr>
          <p:cNvPr id="25604" name="Picture 1" descr="C:\Users\Таня\Pictures\untitled 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4652963"/>
            <a:ext cx="4824413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2" descr="C:\Users\Таня\Pictures\%20jlfjym%20wxbpcucrihl_%20zomxpvhk_%20001%20j25bthumbnai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7763" y="1773238"/>
            <a:ext cx="2797175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3" descr="C:\Users\Таня\Pictures\ekst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388" y="188913"/>
            <a:ext cx="10795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 descr="C:\Users\Таня\Pictures\5bbdd724-3d89-487c-ac07-0895d6079054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1484313"/>
            <a:ext cx="9144000" cy="528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Заголовок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Экстремизм – это:</a:t>
            </a:r>
            <a:endParaRPr lang="ru-RU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612775" y="1268413"/>
            <a:ext cx="8153400" cy="4827587"/>
          </a:xfrm>
        </p:spPr>
        <p:txBody>
          <a:bodyPr/>
          <a:lstStyle/>
          <a:p>
            <a:pPr marL="411163">
              <a:spcBef>
                <a:spcPct val="0"/>
              </a:spcBef>
              <a:buFont typeface="Wingdings" pitchFamily="2" charset="2"/>
              <a:buNone/>
            </a:pP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-   насильственное изменение основ конституционного строя и    нарушение целостности Российской Федерации;</a:t>
            </a:r>
          </a:p>
          <a:p>
            <a:pPr marL="411163">
              <a:spcBef>
                <a:spcPct val="0"/>
              </a:spcBef>
              <a:buFont typeface="Wingdings" pitchFamily="2" charset="2"/>
              <a:buNone/>
            </a:pPr>
            <a:endParaRPr lang="ru-RU" sz="1600" b="1" smtClean="0">
              <a:latin typeface="Times New Roman" pitchFamily="18" charset="0"/>
              <a:cs typeface="Times New Roman" pitchFamily="18" charset="0"/>
            </a:endParaRPr>
          </a:p>
          <a:p>
            <a:pPr marL="411163">
              <a:spcBef>
                <a:spcPct val="0"/>
              </a:spcBef>
              <a:buFont typeface="Wingdings" pitchFamily="2" charset="2"/>
              <a:buNone/>
            </a:pP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-   подрыв безопасности Российской Федерации;</a:t>
            </a:r>
          </a:p>
          <a:p>
            <a:pPr marL="411163">
              <a:spcBef>
                <a:spcPct val="0"/>
              </a:spcBef>
              <a:buFont typeface="Wingdings" pitchFamily="2" charset="2"/>
              <a:buNone/>
            </a:pPr>
            <a:endParaRPr lang="ru-RU" sz="1600" b="1" smtClean="0">
              <a:latin typeface="Times New Roman" pitchFamily="18" charset="0"/>
              <a:cs typeface="Times New Roman" pitchFamily="18" charset="0"/>
            </a:endParaRPr>
          </a:p>
          <a:p>
            <a:pPr marL="411163">
              <a:spcBef>
                <a:spcPct val="0"/>
              </a:spcBef>
              <a:buFont typeface="Wingdings" pitchFamily="2" charset="2"/>
              <a:buNone/>
            </a:pP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-  захват или присвоение властных полномочий;</a:t>
            </a:r>
          </a:p>
          <a:p>
            <a:pPr marL="411163">
              <a:spcBef>
                <a:spcPct val="0"/>
              </a:spcBef>
              <a:buFont typeface="Wingdings" pitchFamily="2" charset="2"/>
              <a:buNone/>
            </a:pPr>
            <a:endParaRPr lang="ru-RU" sz="1600" b="1" smtClean="0">
              <a:latin typeface="Times New Roman" pitchFamily="18" charset="0"/>
              <a:cs typeface="Times New Roman" pitchFamily="18" charset="0"/>
            </a:endParaRPr>
          </a:p>
          <a:p>
            <a:pPr marL="411163">
              <a:spcBef>
                <a:spcPct val="0"/>
              </a:spcBef>
              <a:buFont typeface="Wingdings" pitchFamily="2" charset="2"/>
              <a:buNone/>
            </a:pP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- создание незаконных вооруженных формирований;</a:t>
            </a:r>
          </a:p>
          <a:p>
            <a:pPr marL="411163">
              <a:spcBef>
                <a:spcPct val="0"/>
              </a:spcBef>
              <a:buFont typeface="Wingdings" pitchFamily="2" charset="2"/>
              <a:buNone/>
            </a:pPr>
            <a:endParaRPr lang="ru-RU" sz="1600" b="1" smtClean="0">
              <a:latin typeface="Times New Roman" pitchFamily="18" charset="0"/>
              <a:cs typeface="Times New Roman" pitchFamily="18" charset="0"/>
            </a:endParaRPr>
          </a:p>
          <a:p>
            <a:pPr marL="411163">
              <a:spcBef>
                <a:spcPct val="0"/>
              </a:spcBef>
              <a:buFont typeface="Wingdings" pitchFamily="2" charset="2"/>
              <a:buNone/>
            </a:pP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-  осуществление террористической деятельности либо публичное  оправдание терроризма;</a:t>
            </a:r>
          </a:p>
          <a:p>
            <a:pPr marL="411163">
              <a:spcBef>
                <a:spcPct val="0"/>
              </a:spcBef>
              <a:buFont typeface="Wingdings" pitchFamily="2" charset="2"/>
              <a:buNone/>
            </a:pPr>
            <a:endParaRPr lang="ru-RU" sz="1600" b="1" smtClean="0">
              <a:latin typeface="Times New Roman" pitchFamily="18" charset="0"/>
              <a:cs typeface="Times New Roman" pitchFamily="18" charset="0"/>
            </a:endParaRPr>
          </a:p>
          <a:p>
            <a:pPr marL="411163">
              <a:spcBef>
                <a:spcPct val="0"/>
              </a:spcBef>
              <a:buFont typeface="Wingdings" pitchFamily="2" charset="2"/>
              <a:buNone/>
            </a:pP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-  возбуждение расовой, национальной или религиозной розни, а  также социальной розни,  связанной с насилием или призывами к  насилию;</a:t>
            </a:r>
          </a:p>
          <a:p>
            <a:pPr marL="411163">
              <a:spcBef>
                <a:spcPct val="0"/>
              </a:spcBef>
              <a:buFont typeface="Wingdings" pitchFamily="2" charset="2"/>
              <a:buNone/>
            </a:pPr>
            <a:endParaRPr lang="ru-RU" sz="1600" b="1" smtClean="0">
              <a:latin typeface="Times New Roman" pitchFamily="18" charset="0"/>
              <a:cs typeface="Times New Roman" pitchFamily="18" charset="0"/>
            </a:endParaRPr>
          </a:p>
          <a:p>
            <a:pPr marL="411163">
              <a:spcBef>
                <a:spcPct val="0"/>
              </a:spcBef>
              <a:buFont typeface="Wingdings" pitchFamily="2" charset="2"/>
              <a:buNone/>
            </a:pP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-  унижение национального достоинства ;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 descr="C:\Users\Таня\Pictures\imagesCAGTAAPL.jpg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1557338"/>
            <a:ext cx="9144000" cy="522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Заголовок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Экстремизм – это:</a:t>
            </a:r>
            <a:endParaRPr lang="ru-RU" smtClean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4294967295"/>
          </p:nvPr>
        </p:nvSpPr>
        <p:spPr>
          <a:xfrm>
            <a:off x="612775" y="1600200"/>
            <a:ext cx="8153400" cy="4852988"/>
          </a:xfrm>
        </p:spPr>
        <p:txBody>
          <a:bodyPr rtlCol="0">
            <a:normAutofit fontScale="85000" lnSpcReduction="10000"/>
          </a:bodyPr>
          <a:lstStyle/>
          <a:p>
            <a:pPr marL="274320" indent="-27432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применение насилия в отношении представителя государственной власти либо на угрозу применения насилия в отношении представителя государственной власти или его близких;</a:t>
            </a:r>
          </a:p>
          <a:p>
            <a:pPr marL="274320" indent="-27432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/>
              <a:buNone/>
              <a:defRPr/>
            </a:pPr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11163" indent="-27432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/>
              <a:buNone/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нарушение прав и свобод человека и гражданина, причинение  вреда здоровью и имуществу граждан в связи с их убеждениями, расовой или национальной принадлежностью, вероисповеданием, социальной принадлежностью или социальным происхождением;</a:t>
            </a:r>
          </a:p>
          <a:p>
            <a:pPr marL="411163" indent="-27432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/>
              <a:buNone/>
              <a:defRPr/>
            </a:pPr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11163" indent="-27432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/>
              <a:buNone/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создание и (или) распространение печатных, </a:t>
            </a:r>
            <a:r>
              <a:rPr 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аудио-аудиовизуальных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иных материалов (произведений);</a:t>
            </a:r>
          </a:p>
          <a:p>
            <a:pPr marL="411163" indent="-27432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/>
              <a:buNone/>
              <a:defRPr/>
            </a:pPr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11163" indent="-27432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/>
              <a:buNone/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посягательство на жизнь государственного или общественного деятеля, совершенное в целях прекращения его государственной или иной политической деятельности либо из мести за такую деятельность;</a:t>
            </a:r>
          </a:p>
          <a:p>
            <a:pPr marL="411163" indent="-274320" fontAlgn="auto">
              <a:lnSpc>
                <a:spcPct val="80000"/>
              </a:lnSpc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Char char=""/>
              <a:defRPr/>
            </a:pPr>
            <a:endParaRPr lang="ru-RU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Char char="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 descr="C:\Users\Таня\Pictures\imagesCAUHHEKP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1557338"/>
            <a:ext cx="9036050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Экстремизм – это:</a:t>
            </a:r>
            <a:endParaRPr lang="ru-RU" smtClean="0"/>
          </a:p>
        </p:txBody>
      </p:sp>
      <p:sp>
        <p:nvSpPr>
          <p:cNvPr id="18435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611188" y="1484313"/>
            <a:ext cx="8153400" cy="4710112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     - пропаганда и публичное демонстрирование нацистской  атрибутики или символики либо атрибутики или символики,  сходных с нацистской атрибутикой или символикой до степени  смешения;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ru-RU" sz="18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      - публичные призывы к осуществлению указанной деятельности, а также публичные призывы и выступления, побуждающие к осуществлению указанной деятельности, обосновывающие либо оправдывающие совершение деяний, указанных в настоящей статье;</a:t>
            </a:r>
            <a:br>
              <a:rPr lang="ru-RU" sz="18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 - финансирование указанной деятельности либо иное содействие в планировании, организации, подготовке и совершении указанных действий, в том числе путем предоставления для осуществления указанной деятельности финансовых средств, недвижимости, учебной, полиграфической и материально-технической базы, телефонной, факсимильной и иных видов связи, информационных услуг, иных материально-технических средств.</a:t>
            </a:r>
            <a:r>
              <a:rPr lang="ru-RU" sz="1400" smtClean="0"/>
              <a:t/>
            </a:r>
            <a:br>
              <a:rPr lang="ru-RU" sz="1400" smtClean="0"/>
            </a:br>
            <a:endParaRPr lang="ru-RU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397000" y="1557338"/>
            <a:ext cx="6913563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Экстремизм</a:t>
            </a:r>
            <a:r>
              <a:rPr lang="ru-RU" sz="2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это форма радикального отрицания существующих общепризнанных общественных норм и правил в государстве со стороны отдельных лиц или групп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31925" y="3503613"/>
            <a:ext cx="6878638" cy="20018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Терроризм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идеология насилия и практика воздействия на принятие решения органами государственной власти, органами местного самоуправления или международными организациями, связанные с устрашением населения и (или) иными формами противоправных насильственных действий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627313" y="765175"/>
            <a:ext cx="3960812" cy="1727200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школы по защите населения от проявлений экстремизма и терроризма</a:t>
            </a:r>
          </a:p>
        </p:txBody>
      </p:sp>
      <p:sp>
        <p:nvSpPr>
          <p:cNvPr id="5" name="Стрелка вправо 4"/>
          <p:cNvSpPr/>
          <p:nvPr/>
        </p:nvSpPr>
        <p:spPr>
          <a:xfrm rot="5400000">
            <a:off x="1997869" y="3123407"/>
            <a:ext cx="1044575" cy="503237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9750" y="4221163"/>
            <a:ext cx="3960813" cy="2016125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максимально возможной защиты обучающихся в рамках учебно-воспитательного процесса, в т.ч. ограничение доступа в сети интернет к экстремистским материалам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16463" y="4221163"/>
            <a:ext cx="3959225" cy="1728787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навыков правильного поведения в условиях чрезвычайной ситуации, в т. ч. и при угрозе совершения теракта в местах массового пребывания людей</a:t>
            </a:r>
          </a:p>
        </p:txBody>
      </p:sp>
      <p:sp>
        <p:nvSpPr>
          <p:cNvPr id="10" name="Стрелка вправо 9"/>
          <p:cNvSpPr/>
          <p:nvPr/>
        </p:nvSpPr>
        <p:spPr>
          <a:xfrm rot="5400000">
            <a:off x="6047582" y="3140869"/>
            <a:ext cx="1081087" cy="50482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611188" y="2349500"/>
            <a:ext cx="83375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ru-RU" sz="16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827088" y="333375"/>
            <a:ext cx="71294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rebuchet MS" pitchFamily="34" charset="0"/>
              </a:rPr>
              <a:t> </a:t>
            </a:r>
            <a:r>
              <a:rPr lang="ru-RU"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Мероприятия по профилактике проявлений терроризма:</a:t>
            </a:r>
          </a:p>
        </p:txBody>
      </p:sp>
      <p:sp>
        <p:nvSpPr>
          <p:cNvPr id="21507" name="Прямоугольник 6"/>
          <p:cNvSpPr>
            <a:spLocks noChangeArrowheads="1"/>
          </p:cNvSpPr>
          <p:nvPr/>
        </p:nvSpPr>
        <p:spPr bwMode="auto">
          <a:xfrm>
            <a:off x="684213" y="1052513"/>
            <a:ext cx="777557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проведение инструктажей с педагогическим коллективом и обучающимися по вопросам связанным с защитой в экстремальных ситуациях;</a:t>
            </a:r>
          </a:p>
          <a:p>
            <a:pPr algn="just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разработка инструкций и памяток по правилам поведения при угрозе или совершении террористического акта, мерах его профилактики; </a:t>
            </a:r>
          </a:p>
          <a:p>
            <a:pPr algn="just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организован пропускной режим на территорию и в здание школы, в т. ч. и для въезжающего </a:t>
            </a:r>
          </a:p>
          <a:p>
            <a:pPr algn="just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автотранспорта;</a:t>
            </a:r>
          </a:p>
          <a:p>
            <a:pPr algn="just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установлены круглосуточное дежурство,</a:t>
            </a:r>
          </a:p>
          <a:p>
            <a:pPr algn="just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система видеонаблюдения по всему периметру </a:t>
            </a:r>
          </a:p>
          <a:p>
            <a:pPr algn="just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тревожная кнопка вызова пожарной охраны;</a:t>
            </a:r>
          </a:p>
          <a:p>
            <a:pPr algn="just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проводится ежедневный обход и осмотр</a:t>
            </a:r>
          </a:p>
          <a:p>
            <a:pPr algn="just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территории и здания школы в целях обнаружения</a:t>
            </a:r>
          </a:p>
          <a:p>
            <a:pPr algn="just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посторонних предметов и возможных взрывных</a:t>
            </a:r>
          </a:p>
          <a:p>
            <a:pPr algn="just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устройств.</a:t>
            </a:r>
          </a:p>
          <a:p>
            <a:pPr algn="just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разработка паспорта антитеррористической</a:t>
            </a:r>
          </a:p>
          <a:p>
            <a:pPr algn="just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безопасности школы.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871538" y="692150"/>
            <a:ext cx="748506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Формы и методы работы</a:t>
            </a:r>
          </a:p>
          <a:p>
            <a:pPr algn="ctr"/>
            <a:r>
              <a:rPr lang="ru-RU" sz="2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профилактике проявлений экстремизма и терроризма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657225" y="2205038"/>
            <a:ext cx="758666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>
                <a:solidFill>
                  <a:srgbClr val="002060"/>
                </a:solidFill>
                <a:latin typeface="Trebuchet MS" pitchFamily="34" charset="0"/>
              </a:rPr>
              <a:t>выступление на классных часах по вопросам противодействия терроризму</a:t>
            </a:r>
          </a:p>
          <a:p>
            <a:pPr marL="285750" indent="-285750" algn="just">
              <a:buFontTx/>
              <a:buChar char="-"/>
            </a:pPr>
            <a:endParaRPr lang="ru-RU">
              <a:solidFill>
                <a:srgbClr val="002060"/>
              </a:solidFill>
              <a:latin typeface="Trebuchet MS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>
                <a:solidFill>
                  <a:srgbClr val="002060"/>
                </a:solidFill>
                <a:latin typeface="Trebuchet MS" pitchFamily="34" charset="0"/>
              </a:rPr>
              <a:t>доклады на педагогических советах</a:t>
            </a:r>
          </a:p>
          <a:p>
            <a:pPr marL="285750" indent="-285750" algn="just">
              <a:buFontTx/>
              <a:buChar char="-"/>
            </a:pPr>
            <a:endParaRPr lang="ru-RU">
              <a:solidFill>
                <a:srgbClr val="002060"/>
              </a:solidFill>
              <a:latin typeface="Trebuchet MS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>
                <a:solidFill>
                  <a:srgbClr val="002060"/>
                </a:solidFill>
                <a:latin typeface="Trebuchet MS" pitchFamily="34" charset="0"/>
              </a:rPr>
              <a:t>проведение лектория на классных и общешкольных родительских собраниях</a:t>
            </a:r>
          </a:p>
          <a:p>
            <a:pPr marL="285750" indent="-285750" algn="just"/>
            <a:endParaRPr lang="ru-RU">
              <a:solidFill>
                <a:srgbClr val="00206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/>
              <a:t>Меры профилактики экстремизма в молодёжной среде</a:t>
            </a:r>
          </a:p>
        </p:txBody>
      </p:sp>
      <p:sp>
        <p:nvSpPr>
          <p:cNvPr id="23554" name="Содержимое 4"/>
          <p:cNvSpPr>
            <a:spLocks noGrp="1"/>
          </p:cNvSpPr>
          <p:nvPr>
            <p:ph sz="quarter" idx="4294967295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800" smtClean="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/>
              <a:t>     </a:t>
            </a:r>
            <a:r>
              <a:rPr lang="ru-RU" sz="2400" smtClean="0"/>
              <a:t>В соответствии со ст. 2 Федерального закона от 25.07.2002 г. № 114-ФЗ «О противодействии экстремистской деятельности» противодействие (т.е. пресечение и профилактика) экстремистской деятельности основывается на следующих принципах:</a:t>
            </a:r>
            <a:endParaRPr lang="ru-RU" sz="2400" smtClean="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smtClean="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smtClean="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400" b="1" smtClean="0"/>
              <a:t>признание, соблюдение и защита прав и свобод человека и гражданина, а равно законных интересов организаций;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400" b="1" smtClean="0"/>
              <a:t>законность;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400" b="1" smtClean="0"/>
              <a:t>неотвратимость наказания за осуществление экстремистской деятельности.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ru-RU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379</TotalTime>
  <Words>636</Words>
  <Application>Microsoft Office PowerPoint</Application>
  <PresentationFormat>Экран (4:3)</PresentationFormat>
  <Paragraphs>78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Слайд 1</vt:lpstr>
      <vt:lpstr>Экстремизм – это:</vt:lpstr>
      <vt:lpstr>Экстремизм – это:</vt:lpstr>
      <vt:lpstr>Экстремизм – это:</vt:lpstr>
      <vt:lpstr>Слайд 5</vt:lpstr>
      <vt:lpstr>Слайд 6</vt:lpstr>
      <vt:lpstr>Слайд 7</vt:lpstr>
      <vt:lpstr>Слайд 8</vt:lpstr>
      <vt:lpstr>Меры профилактики экстремизма в молодёжной среде</vt:lpstr>
      <vt:lpstr>Неотвратимость наказания за осуществление экстремистской деятельности</vt:lpstr>
      <vt:lpstr>ВМЕСТЕ ПРОТИВ ЭКСТРЕМИЗМА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Жиленковы</dc:creator>
  <cp:lastModifiedBy>Пользователь</cp:lastModifiedBy>
  <cp:revision>33</cp:revision>
  <dcterms:created xsi:type="dcterms:W3CDTF">2018-02-24T13:58:03Z</dcterms:created>
  <dcterms:modified xsi:type="dcterms:W3CDTF">2019-10-28T10:26:45Z</dcterms:modified>
</cp:coreProperties>
</file>